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8.jp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7"/>
  </p:notesMasterIdLst>
  <p:sldIdLst>
    <p:sldId id="256" r:id="rId2"/>
    <p:sldId id="288" r:id="rId3"/>
    <p:sldId id="257" r:id="rId4"/>
    <p:sldId id="258" r:id="rId5"/>
    <p:sldId id="259" r:id="rId6"/>
    <p:sldId id="260" r:id="rId7"/>
    <p:sldId id="261" r:id="rId8"/>
    <p:sldId id="270" r:id="rId9"/>
    <p:sldId id="271" r:id="rId10"/>
    <p:sldId id="276" r:id="rId11"/>
    <p:sldId id="264" r:id="rId12"/>
    <p:sldId id="283" r:id="rId13"/>
    <p:sldId id="275" r:id="rId14"/>
    <p:sldId id="278" r:id="rId15"/>
    <p:sldId id="279" r:id="rId16"/>
    <p:sldId id="280" r:id="rId17"/>
    <p:sldId id="281" r:id="rId18"/>
    <p:sldId id="282" r:id="rId19"/>
    <p:sldId id="265" r:id="rId20"/>
    <p:sldId id="266" r:id="rId21"/>
    <p:sldId id="286" r:id="rId22"/>
    <p:sldId id="284" r:id="rId23"/>
    <p:sldId id="267" r:id="rId24"/>
    <p:sldId id="269" r:id="rId25"/>
    <p:sldId id="274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فرشته آزادفر" initials="فرشته" lastIdx="1" clrIdx="0">
    <p:extLst>
      <p:ext uri="{19B8F6BF-5375-455C-9EA6-DF929625EA0E}">
        <p15:presenceInfo xmlns:p15="http://schemas.microsoft.com/office/powerpoint/2012/main" userId="S-1-5-21-826351861-2890995943-2748319528-116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94660"/>
  </p:normalViewPr>
  <p:slideViewPr>
    <p:cSldViewPr snapToGrid="0">
      <p:cViewPr varScale="1">
        <p:scale>
          <a:sx n="84" d="100"/>
          <a:sy n="84" d="100"/>
        </p:scale>
        <p:origin x="19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F165DA-80C7-40BD-AD89-3AD90F5B8CBC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9EB797-E837-4A40-AF83-57F79A10D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459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9EB797-E837-4A40-AF83-57F79A10D3E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371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9EB797-E837-4A40-AF83-57F79A10D3E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74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9EB797-E837-4A40-AF83-57F79A10D3E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378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9EB797-E837-4A40-AF83-57F79A10D3E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965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AE8155B2-2C15-43CF-BAD5-B514DB6E3617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2EB179BF-7196-47B8-AF84-801DE624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411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155B2-2C15-43CF-BAD5-B514DB6E3617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179BF-7196-47B8-AF84-801DE624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828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E8155B2-2C15-43CF-BAD5-B514DB6E3617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2EB179BF-7196-47B8-AF84-801DE624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027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E8155B2-2C15-43CF-BAD5-B514DB6E3617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2EB179BF-7196-47B8-AF84-801DE624A08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002014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E8155B2-2C15-43CF-BAD5-B514DB6E3617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2EB179BF-7196-47B8-AF84-801DE624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9112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155B2-2C15-43CF-BAD5-B514DB6E3617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179BF-7196-47B8-AF84-801DE624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8930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155B2-2C15-43CF-BAD5-B514DB6E3617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179BF-7196-47B8-AF84-801DE624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999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155B2-2C15-43CF-BAD5-B514DB6E3617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179BF-7196-47B8-AF84-801DE624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289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E8155B2-2C15-43CF-BAD5-B514DB6E3617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2EB179BF-7196-47B8-AF84-801DE624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252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155B2-2C15-43CF-BAD5-B514DB6E3617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179BF-7196-47B8-AF84-801DE624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885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E8155B2-2C15-43CF-BAD5-B514DB6E3617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2EB179BF-7196-47B8-AF84-801DE624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729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155B2-2C15-43CF-BAD5-B514DB6E3617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179BF-7196-47B8-AF84-801DE624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446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155B2-2C15-43CF-BAD5-B514DB6E3617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179BF-7196-47B8-AF84-801DE624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196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155B2-2C15-43CF-BAD5-B514DB6E3617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179BF-7196-47B8-AF84-801DE624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891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155B2-2C15-43CF-BAD5-B514DB6E3617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179BF-7196-47B8-AF84-801DE624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645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155B2-2C15-43CF-BAD5-B514DB6E3617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179BF-7196-47B8-AF84-801DE624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837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155B2-2C15-43CF-BAD5-B514DB6E3617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179BF-7196-47B8-AF84-801DE624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01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155B2-2C15-43CF-BAD5-B514DB6E3617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B179BF-7196-47B8-AF84-801DE624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81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D1254-C3C1-0EB4-52E2-A658C0BBF8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98700" y="1447800"/>
            <a:ext cx="9448800" cy="3987800"/>
          </a:xfrm>
        </p:spPr>
        <p:txBody>
          <a:bodyPr>
            <a:normAutofit/>
          </a:bodyPr>
          <a:lstStyle/>
          <a:p>
            <a:r>
              <a:rPr lang="fa-IR" dirty="0">
                <a:latin typeface="IranNastaliq" panose="02000503000000020003" pitchFamily="2" charset="0"/>
                <a:cs typeface="IranNastaliq" panose="02000503000000020003" pitchFamily="2" charset="0"/>
              </a:rPr>
              <a:t>عملکرد مدیریت آمار و فناوری اطلاعات</a:t>
            </a:r>
            <a:r>
              <a:rPr lang="en-US" dirty="0">
                <a:latin typeface="IranNastaliq" panose="02000503000000020003" pitchFamily="2" charset="0"/>
                <a:cs typeface="IranNastaliq" panose="02000503000000020003" pitchFamily="2" charset="0"/>
              </a:rPr>
              <a:t/>
            </a:r>
            <a:br>
              <a:rPr lang="en-US" dirty="0">
                <a:latin typeface="IranNastaliq" panose="02000503000000020003" pitchFamily="2" charset="0"/>
                <a:cs typeface="IranNastaliq" panose="02000503000000020003" pitchFamily="2" charset="0"/>
              </a:rPr>
            </a:br>
            <a:r>
              <a:rPr lang="fa-IR" dirty="0"/>
              <a:t/>
            </a:r>
            <a:br>
              <a:rPr lang="fa-IR" dirty="0"/>
            </a:br>
            <a:r>
              <a:rPr lang="fa-IR" dirty="0">
                <a:latin typeface="IranNastaliq" panose="02000503000000020003" pitchFamily="2" charset="0"/>
                <a:cs typeface="IranNastaliq" panose="02000503000000020003" pitchFamily="2" charset="0"/>
              </a:rPr>
              <a:t>خرداد 1403</a:t>
            </a:r>
            <a:endParaRPr lang="en-US" dirty="0">
              <a:latin typeface="IranNastaliq" panose="02000503000000020003" pitchFamily="2" charset="0"/>
              <a:cs typeface="IranNastaliq" panose="02000503000000020003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BB2C3E-1E16-8971-82B0-F9BA35A2B8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06600" y="4455849"/>
            <a:ext cx="8153400" cy="685800"/>
          </a:xfrm>
        </p:spPr>
        <p:txBody>
          <a:bodyPr>
            <a:normAutofit fontScale="92500" lnSpcReduction="10000"/>
          </a:bodyPr>
          <a:lstStyle/>
          <a:p>
            <a:pPr algn="l" rtl="1"/>
            <a:endParaRPr lang="en-US" dirty="0"/>
          </a:p>
          <a:p>
            <a:pPr algn="r" rtl="1"/>
            <a:r>
              <a:rPr lang="en-US" dirty="0"/>
              <a:t>  </a:t>
            </a:r>
          </a:p>
          <a:p>
            <a:pPr algn="r" rt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678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AB0B8-5A99-2EA4-3E16-B01D34114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346" y="876300"/>
            <a:ext cx="9824225" cy="2184400"/>
          </a:xfrm>
        </p:spPr>
        <p:txBody>
          <a:bodyPr>
            <a:noAutofit/>
          </a:bodyPr>
          <a:lstStyle/>
          <a:p>
            <a:pPr rtl="1"/>
            <a:r>
              <a:rPr lang="fa-IR" sz="2000" dirty="0">
                <a:cs typeface="B Titr" panose="00000700000000000000" pitchFamily="2" charset="-78"/>
              </a:rPr>
              <a:t>•  پیگیری راه اندازی  ماژول  </a:t>
            </a:r>
            <a:r>
              <a:rPr lang="en-US" sz="2000" dirty="0">
                <a:cs typeface="B Titr" panose="00000700000000000000" pitchFamily="2" charset="-78"/>
              </a:rPr>
              <a:t>smart watch</a:t>
            </a:r>
            <a:r>
              <a:rPr lang="fa-IR" sz="2000" dirty="0">
                <a:cs typeface="B Titr" panose="00000700000000000000" pitchFamily="2" charset="-78"/>
              </a:rPr>
              <a:t> درمراکز برخوردار از پکس </a:t>
            </a:r>
            <a:br>
              <a:rPr lang="fa-IR" sz="2000" dirty="0">
                <a:cs typeface="B Titr" panose="00000700000000000000" pitchFamily="2" charset="-78"/>
              </a:rPr>
            </a:br>
            <a:r>
              <a:rPr lang="fa-IR" sz="2000" dirty="0">
                <a:cs typeface="B Titr" panose="00000700000000000000" pitchFamily="2" charset="-78"/>
              </a:rPr>
              <a:t/>
            </a:r>
            <a:br>
              <a:rPr lang="fa-IR" sz="2000" dirty="0">
                <a:cs typeface="B Titr" panose="00000700000000000000" pitchFamily="2" charset="-78"/>
              </a:rPr>
            </a:br>
            <a:r>
              <a:rPr lang="fa-IR" sz="2000" dirty="0">
                <a:cs typeface="B Titr" panose="00000700000000000000" pitchFamily="2" charset="-78"/>
              </a:rPr>
              <a:t>•  اختصاص پنل پیامکی مجزا جهت اطلاع رسانی در سامانه های نوبت دهی و پکس </a:t>
            </a:r>
            <a:br>
              <a:rPr lang="fa-IR" sz="2000" dirty="0">
                <a:cs typeface="B Titr" panose="00000700000000000000" pitchFamily="2" charset="-78"/>
              </a:rPr>
            </a:br>
            <a:r>
              <a:rPr lang="fa-IR" sz="2000" dirty="0">
                <a:cs typeface="B Titr" panose="00000700000000000000" pitchFamily="2" charset="-78"/>
              </a:rPr>
              <a:t/>
            </a:r>
            <a:br>
              <a:rPr lang="fa-IR" sz="2000" dirty="0">
                <a:cs typeface="B Titr" panose="00000700000000000000" pitchFamily="2" charset="-78"/>
              </a:rPr>
            </a:br>
            <a:r>
              <a:rPr lang="fa-IR" sz="2000" dirty="0">
                <a:cs typeface="B Titr" panose="00000700000000000000" pitchFamily="2" charset="-78"/>
              </a:rPr>
              <a:t>•  ایجاد دسترسی های لازم برای پزشکان جهت ریپورت نویسی و رویت تصاویر بالینی  بیماران</a:t>
            </a:r>
            <a:endParaRPr lang="en-US" sz="2000" dirty="0">
              <a:cs typeface="B Titr" panose="000007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02E9465-B434-9ADD-E870-F59DE48D27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700" y="3060700"/>
            <a:ext cx="7770850" cy="3543300"/>
          </a:xfrm>
        </p:spPr>
      </p:pic>
    </p:spTree>
    <p:extLst>
      <p:ext uri="{BB962C8B-B14F-4D97-AF65-F5344CB8AC3E}">
        <p14:creationId xmlns:p14="http://schemas.microsoft.com/office/powerpoint/2010/main" val="173480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E3510-E620-BE80-40F0-B5DC2FF1C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8528" y="1205669"/>
            <a:ext cx="9629078" cy="998035"/>
          </a:xfrm>
        </p:spPr>
        <p:txBody>
          <a:bodyPr>
            <a:normAutofit/>
          </a:bodyPr>
          <a:lstStyle/>
          <a:p>
            <a:r>
              <a:rPr lang="fa-IR" sz="2400" dirty="0">
                <a:cs typeface="B Titr" panose="00000700000000000000" pitchFamily="2" charset="-78"/>
              </a:rPr>
              <a:t>پیاده سازی پروژه پرونده الکترونیک سلامت در بخشهای اورولوژی و نورولوژی مراکزآموزشی درمانی رازی و پورسینا </a:t>
            </a:r>
            <a:endParaRPr lang="en-US" sz="2400" dirty="0">
              <a:cs typeface="B Titr" panose="000007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7A9105-9E08-9B5F-BBB0-DB70E349CA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443" y="2385949"/>
            <a:ext cx="8406892" cy="4168775"/>
          </a:xfrm>
        </p:spPr>
      </p:pic>
    </p:spTree>
    <p:extLst>
      <p:ext uri="{BB962C8B-B14F-4D97-AF65-F5344CB8AC3E}">
        <p14:creationId xmlns:p14="http://schemas.microsoft.com/office/powerpoint/2010/main" val="3654874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E23E4-F172-8323-EA97-8A874C32E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5844" y="1159726"/>
            <a:ext cx="10190356" cy="1326995"/>
          </a:xfrm>
        </p:spPr>
        <p:txBody>
          <a:bodyPr>
            <a:normAutofit/>
          </a:bodyPr>
          <a:lstStyle/>
          <a:p>
            <a:pPr rtl="1"/>
            <a:r>
              <a:rPr lang="fa-IR" sz="2400" dirty="0">
                <a:cs typeface="B Titr" panose="00000700000000000000" pitchFamily="2" charset="-78"/>
              </a:rPr>
              <a:t>اعمال تنظیمات امنیتی سامانه </a:t>
            </a:r>
            <a:r>
              <a:rPr lang="en-US" sz="2400" dirty="0">
                <a:cs typeface="B Titr" panose="00000700000000000000" pitchFamily="2" charset="-78"/>
              </a:rPr>
              <a:t>LMS</a:t>
            </a:r>
            <a:r>
              <a:rPr lang="fa-IR" sz="2400" dirty="0">
                <a:cs typeface="B Titr" panose="00000700000000000000" pitchFamily="2" charset="-78"/>
              </a:rPr>
              <a:t> جهت بهره برداری دانشجویان و اعضاء هیأت علمی دانشگاه از طریق خارج از شبکه داخلی </a:t>
            </a:r>
            <a:endParaRPr lang="en-US" sz="2400" dirty="0">
              <a:cs typeface="B Titr" panose="000007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649639-7E90-7554-013A-6BFEB15F8F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176" y="2578100"/>
            <a:ext cx="7251924" cy="3873500"/>
          </a:xfrm>
        </p:spPr>
      </p:pic>
    </p:spTree>
    <p:extLst>
      <p:ext uri="{BB962C8B-B14F-4D97-AF65-F5344CB8AC3E}">
        <p14:creationId xmlns:p14="http://schemas.microsoft.com/office/powerpoint/2010/main" val="39938269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AD5CE-764F-7E07-DCEC-611362F0C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3473" y="1103971"/>
            <a:ext cx="9498981" cy="1338146"/>
          </a:xfrm>
        </p:spPr>
        <p:txBody>
          <a:bodyPr>
            <a:normAutofit/>
          </a:bodyPr>
          <a:lstStyle/>
          <a:p>
            <a:r>
              <a:rPr lang="fa-IR" sz="2000" dirty="0" smtClean="0">
                <a:cs typeface="B Titr" panose="00000700000000000000" pitchFamily="2" charset="-78"/>
              </a:rPr>
              <a:t>  • تحقق </a:t>
            </a:r>
            <a:r>
              <a:rPr lang="fa-IR" sz="2000" dirty="0">
                <a:cs typeface="B Titr" panose="00000700000000000000" pitchFamily="2" charset="-78"/>
              </a:rPr>
              <a:t>برنامه ریزی های </a:t>
            </a:r>
            <a:r>
              <a:rPr lang="fa-IR" sz="2000" dirty="0" smtClean="0">
                <a:cs typeface="B Titr" panose="00000700000000000000" pitchFamily="2" charset="-78"/>
              </a:rPr>
              <a:t>مدیریت آمار و فناوری اطلاعات  </a:t>
            </a:r>
            <a:r>
              <a:rPr lang="fa-IR" sz="2000" dirty="0">
                <a:cs typeface="B Titr" panose="00000700000000000000" pitchFamily="2" charset="-78"/>
              </a:rPr>
              <a:t>با پیگیری مؤثر اهداف مشخص شده</a:t>
            </a:r>
            <a:br>
              <a:rPr lang="fa-IR" sz="2000" dirty="0">
                <a:cs typeface="B Titr" panose="00000700000000000000" pitchFamily="2" charset="-78"/>
              </a:rPr>
            </a:br>
            <a:r>
              <a:rPr lang="fa-IR" sz="2000" dirty="0">
                <a:cs typeface="B Titr" panose="00000700000000000000" pitchFamily="2" charset="-78"/>
              </a:rPr>
              <a:t/>
            </a:r>
            <a:br>
              <a:rPr lang="fa-IR" sz="2000" dirty="0">
                <a:cs typeface="B Titr" panose="00000700000000000000" pitchFamily="2" charset="-78"/>
              </a:rPr>
            </a:br>
            <a:r>
              <a:rPr lang="fa-IR" sz="2000" dirty="0">
                <a:cs typeface="B Titr" panose="00000700000000000000" pitchFamily="2" charset="-78"/>
              </a:rPr>
              <a:t> •  </a:t>
            </a:r>
            <a:r>
              <a:rPr lang="fa-IR" sz="2000" dirty="0" smtClean="0">
                <a:cs typeface="B Titr" panose="00000700000000000000" pitchFamily="2" charset="-78"/>
              </a:rPr>
              <a:t> کنترل </a:t>
            </a:r>
            <a:r>
              <a:rPr lang="fa-IR" sz="2000" dirty="0">
                <a:cs typeface="B Titr" panose="00000700000000000000" pitchFamily="2" charset="-78"/>
              </a:rPr>
              <a:t>مکاتبات حوزه فناوری اطلاعات</a:t>
            </a:r>
            <a:endParaRPr lang="en-US" sz="2000" dirty="0">
              <a:cs typeface="B Titr" panose="000007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105CDF3-CC1A-DDA6-DCC9-E373472309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832410"/>
            <a:ext cx="6192644" cy="3508491"/>
          </a:xfrm>
        </p:spPr>
      </p:pic>
    </p:spTree>
    <p:extLst>
      <p:ext uri="{BB962C8B-B14F-4D97-AF65-F5344CB8AC3E}">
        <p14:creationId xmlns:p14="http://schemas.microsoft.com/office/powerpoint/2010/main" val="38384111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30C2B-A585-F706-8ED5-3BA3E37C8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888" y="1349298"/>
            <a:ext cx="10714463" cy="1215481"/>
          </a:xfrm>
        </p:spPr>
        <p:txBody>
          <a:bodyPr>
            <a:normAutofit/>
          </a:bodyPr>
          <a:lstStyle/>
          <a:p>
            <a:r>
              <a:rPr lang="fa-IR" sz="2400" dirty="0">
                <a:cs typeface="B Titr" panose="00000700000000000000" pitchFamily="2" charset="-78"/>
              </a:rPr>
              <a:t>افزایش منابع سخت افزاری سرورهای سامانه آزمایشگاه های مراکز بهداشتی درمانی استان جهت رفع کندی سامانه مذکور</a:t>
            </a:r>
            <a:endParaRPr lang="en-US" sz="2400" dirty="0">
              <a:cs typeface="B Titr" panose="000007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3B0689-61B6-D3DB-1D6E-1CE61A6D5F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2806700"/>
            <a:ext cx="5194300" cy="3467100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4FEAA38F-054C-0A6A-3EF1-0EDEC602D58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999" y="2806700"/>
            <a:ext cx="519430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9716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E82F9-DC40-BA14-6E95-F791AEB61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610" y="1159726"/>
            <a:ext cx="10738625" cy="1572323"/>
          </a:xfrm>
        </p:spPr>
        <p:txBody>
          <a:bodyPr>
            <a:normAutofit/>
          </a:bodyPr>
          <a:lstStyle/>
          <a:p>
            <a:r>
              <a:rPr lang="fa-IR" sz="2400" dirty="0">
                <a:cs typeface="B Titr" panose="00000700000000000000" pitchFamily="2" charset="-78"/>
              </a:rPr>
              <a:t>بازدید از بیمارستان 400 </a:t>
            </a:r>
            <a:r>
              <a:rPr lang="fa-IR" sz="2400" dirty="0" smtClean="0">
                <a:cs typeface="B Titr" panose="00000700000000000000" pitchFamily="2" charset="-78"/>
              </a:rPr>
              <a:t>تختخوابی </a:t>
            </a:r>
            <a:r>
              <a:rPr lang="fa-IR" sz="2400" dirty="0">
                <a:cs typeface="B Titr" panose="00000700000000000000" pitchFamily="2" charset="-78"/>
              </a:rPr>
              <a:t>سایت لاکان با حضور معاون محترم  وزیر راه و شهرسازی و ریاست محترم دانشگاه به منظور ارتقاء زیرساخت شبکه و بکبن اصلی ارتباطی آن به فیبر</a:t>
            </a:r>
            <a:endParaRPr lang="en-US" sz="2400" dirty="0">
              <a:cs typeface="B Titr" panose="000007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A868D0-E7A8-1E5F-10C3-C2A528A37C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0" y="2865863"/>
            <a:ext cx="7175500" cy="3649236"/>
          </a:xfrm>
        </p:spPr>
      </p:pic>
    </p:spTree>
    <p:extLst>
      <p:ext uri="{BB962C8B-B14F-4D97-AF65-F5344CB8AC3E}">
        <p14:creationId xmlns:p14="http://schemas.microsoft.com/office/powerpoint/2010/main" val="13589838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E1A97-E49F-2D12-D358-CA4386F2E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/>
            <a:r>
              <a:rPr lang="fa-IR" sz="2400" dirty="0">
                <a:cs typeface="B Titr" panose="00000700000000000000" pitchFamily="2" charset="-78"/>
              </a:rPr>
              <a:t>       بررسی دوره ای اتاق </a:t>
            </a:r>
            <a:r>
              <a:rPr lang="en-US" sz="2400" dirty="0">
                <a:cs typeface="B Titr" panose="00000700000000000000" pitchFamily="2" charset="-78"/>
              </a:rPr>
              <a:t>UPS </a:t>
            </a:r>
            <a:r>
              <a:rPr lang="fa-IR" sz="2400" dirty="0">
                <a:cs typeface="B Titr" panose="00000700000000000000" pitchFamily="2" charset="-78"/>
              </a:rPr>
              <a:t> دیتا سنتر دانشگاه و تعویض باطری های معیوب   </a:t>
            </a:r>
            <a:endParaRPr lang="en-US" sz="2400" dirty="0">
              <a:cs typeface="B Titr" panose="000007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156451-CFD9-A6F4-589C-67DEC19FA8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900" y="2193925"/>
            <a:ext cx="7772400" cy="4257675"/>
          </a:xfrm>
        </p:spPr>
      </p:pic>
    </p:spTree>
    <p:extLst>
      <p:ext uri="{BB962C8B-B14F-4D97-AF65-F5344CB8AC3E}">
        <p14:creationId xmlns:p14="http://schemas.microsoft.com/office/powerpoint/2010/main" val="5348536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1EB9A-5505-ED73-1E31-64625B1A8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0741" y="1260087"/>
            <a:ext cx="9755459" cy="981308"/>
          </a:xfrm>
        </p:spPr>
        <p:txBody>
          <a:bodyPr>
            <a:normAutofit fontScale="90000"/>
          </a:bodyPr>
          <a:lstStyle/>
          <a:p>
            <a:r>
              <a:rPr lang="fa-IR" sz="2400" dirty="0">
                <a:cs typeface="B Titr" panose="00000700000000000000" pitchFamily="2" charset="-78"/>
              </a:rPr>
              <a:t>نصب آنتن و راه اندازی اینترنت پشتیبان جهت پایداری سامانه های دانشگاه درصورت قطعی اینترنت اصلی </a:t>
            </a:r>
            <a:br>
              <a:rPr lang="fa-IR" sz="2400" dirty="0">
                <a:cs typeface="B Titr" panose="00000700000000000000" pitchFamily="2" charset="-78"/>
              </a:rPr>
            </a:br>
            <a:endParaRPr lang="en-US" sz="2400" dirty="0">
              <a:cs typeface="B Titr" panose="000007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E8784AB-8A15-6765-E065-C485AEB70F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2578100"/>
            <a:ext cx="5016501" cy="3640138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3134C7-B13F-8C44-D13C-3FDD16C2ED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700" y="2578100"/>
            <a:ext cx="5257800" cy="364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591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AFC37-D214-2808-B249-E06440047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423" y="1248936"/>
            <a:ext cx="10682869" cy="825191"/>
          </a:xfrm>
        </p:spPr>
        <p:txBody>
          <a:bodyPr>
            <a:normAutofit fontScale="90000"/>
          </a:bodyPr>
          <a:lstStyle/>
          <a:p>
            <a:pPr rtl="1"/>
            <a:r>
              <a:rPr lang="fa-IR" sz="2400" dirty="0">
                <a:cs typeface="B Titr" panose="00000700000000000000" pitchFamily="2" charset="-78"/>
              </a:rPr>
              <a:t>پیگیری تمدید قرارداد سرویس </a:t>
            </a:r>
            <a:r>
              <a:rPr lang="en-US" sz="2400" dirty="0">
                <a:cs typeface="B Titr" panose="00000700000000000000" pitchFamily="2" charset="-78"/>
              </a:rPr>
              <a:t>B-RAS</a:t>
            </a:r>
            <a:r>
              <a:rPr lang="fa-IR" sz="2400" dirty="0">
                <a:cs typeface="B Titr" panose="00000700000000000000" pitchFamily="2" charset="-78"/>
              </a:rPr>
              <a:t> (شبکه خصوصی مخابراتی دانشگاه) جهت مراکز بهداشتی و درمانی در سراسر استان</a:t>
            </a:r>
            <a:br>
              <a:rPr lang="fa-IR" sz="2400" dirty="0">
                <a:cs typeface="B Titr" panose="00000700000000000000" pitchFamily="2" charset="-78"/>
              </a:rPr>
            </a:br>
            <a:endParaRPr lang="en-US" sz="2400" dirty="0">
              <a:cs typeface="B Titr" panose="00000700000000000000" pitchFamily="2" charset="-7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6D39B26-BEAD-5ABC-27CE-3DD811CDD4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800" y="2438400"/>
            <a:ext cx="5232400" cy="37798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CF9F86-56C1-B8C1-28FE-23A4C44F72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2438400"/>
            <a:ext cx="5143500" cy="3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0922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21600-2585-7226-2187-025D176D3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824" y="1483112"/>
            <a:ext cx="10869676" cy="1182028"/>
          </a:xfrm>
        </p:spPr>
        <p:txBody>
          <a:bodyPr>
            <a:normAutofit fontScale="90000"/>
          </a:bodyPr>
          <a:lstStyle/>
          <a:p>
            <a:pPr rtl="1"/>
            <a:r>
              <a:rPr lang="fa-IR" sz="2400" dirty="0" smtClean="0">
                <a:cs typeface="B Titr" panose="00000700000000000000" pitchFamily="2" charset="-78"/>
              </a:rPr>
              <a:t>برگزاری </a:t>
            </a:r>
            <a:r>
              <a:rPr lang="fa-IR" sz="2400" dirty="0">
                <a:cs typeface="B Titr" panose="00000700000000000000" pitchFamily="2" charset="-78"/>
              </a:rPr>
              <a:t>کارگاه آموزشی نحوه اجرای نرم افزار افتا جهت شناسایی فایل های مخرب و باجگیر ویژه کارشناسان فناوری اطلاعات مراکز درمانی و </a:t>
            </a:r>
            <a:r>
              <a:rPr lang="fa-IR" sz="2400" dirty="0" smtClean="0">
                <a:cs typeface="B Titr" panose="00000700000000000000" pitchFamily="2" charset="-78"/>
              </a:rPr>
              <a:t>بیمارستان</a:t>
            </a:r>
            <a:r>
              <a:rPr lang="en-US" sz="2400" dirty="0" smtClean="0">
                <a:cs typeface="B Titr" panose="00000700000000000000" pitchFamily="2" charset="-78"/>
              </a:rPr>
              <a:t> </a:t>
            </a:r>
            <a:r>
              <a:rPr lang="fa-IR" sz="2400" dirty="0" smtClean="0">
                <a:cs typeface="B Titr" panose="00000700000000000000" pitchFamily="2" charset="-78"/>
              </a:rPr>
              <a:t>های استان</a:t>
            </a:r>
            <a:r>
              <a:rPr lang="fa-IR" sz="2400" dirty="0">
                <a:cs typeface="B Titr" panose="00000700000000000000" pitchFamily="2" charset="-78"/>
              </a:rPr>
              <a:t/>
            </a:r>
            <a:br>
              <a:rPr lang="fa-IR" sz="2400" dirty="0">
                <a:cs typeface="B Titr" panose="00000700000000000000" pitchFamily="2" charset="-78"/>
              </a:rPr>
            </a:br>
            <a:r>
              <a:rPr lang="fa-IR" sz="2400" dirty="0">
                <a:cs typeface="B Titr" panose="00000700000000000000" pitchFamily="2" charset="-78"/>
              </a:rPr>
              <a:t/>
            </a:r>
            <a:br>
              <a:rPr lang="fa-IR" sz="2400" dirty="0">
                <a:cs typeface="B Titr" panose="00000700000000000000" pitchFamily="2" charset="-78"/>
              </a:rPr>
            </a:br>
            <a:r>
              <a:rPr lang="fa-IR" sz="2400" dirty="0">
                <a:cs typeface="B Titr" panose="00000700000000000000" pitchFamily="2" charset="-78"/>
              </a:rPr>
              <a:t> </a:t>
            </a:r>
            <a:endParaRPr lang="en-US" sz="2400" dirty="0">
              <a:cs typeface="B Titr" panose="000007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176D88B-1D13-D3C5-B4B8-250CC85DD1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899317"/>
            <a:ext cx="7198112" cy="3577683"/>
          </a:xfrm>
        </p:spPr>
      </p:pic>
    </p:spTree>
    <p:extLst>
      <p:ext uri="{BB962C8B-B14F-4D97-AF65-F5344CB8AC3E}">
        <p14:creationId xmlns:p14="http://schemas.microsoft.com/office/powerpoint/2010/main" val="2868851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8FE19-0B5F-E231-40C4-A8D1C75A7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381" y="970155"/>
            <a:ext cx="10122520" cy="1087245"/>
          </a:xfrm>
        </p:spPr>
        <p:txBody>
          <a:bodyPr>
            <a:normAutofit/>
          </a:bodyPr>
          <a:lstStyle/>
          <a:p>
            <a:r>
              <a:rPr lang="fa-IR" sz="2400" dirty="0">
                <a:cs typeface="B Titr" panose="00000700000000000000" pitchFamily="2" charset="-78"/>
              </a:rPr>
              <a:t>مدیریت و برنامه ریزی های لازم نحوه دسترسی از راه دور مراکز جهت آیین افتتاح همزمان 20پروژه سلامت محور دانشگاه با حضور وزیر محترم بهداشت </a:t>
            </a:r>
            <a:endParaRPr lang="en-US" sz="2400" dirty="0">
              <a:cs typeface="B Titr" panose="000007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774196-CDA2-DA81-F4EA-8755276D55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193925"/>
            <a:ext cx="5575299" cy="415201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BA3FA8-8E0C-B8E7-B753-A812E861B8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0" y="2193925"/>
            <a:ext cx="5270500" cy="415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0938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90E88-5EE6-B539-057B-4B5195A2B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190" y="1269999"/>
            <a:ext cx="10950497" cy="1206501"/>
          </a:xfrm>
        </p:spPr>
        <p:txBody>
          <a:bodyPr>
            <a:normAutofit/>
          </a:bodyPr>
          <a:lstStyle/>
          <a:p>
            <a:pPr rtl="1"/>
            <a:r>
              <a:rPr lang="fa-IR" sz="2400" dirty="0">
                <a:cs typeface="B Titr" panose="00000700000000000000" pitchFamily="2" charset="-78"/>
              </a:rPr>
              <a:t>نظارت بر پیاده سازی و اعمال دستورالعمل های حوزه نرم افزار توسط شرکت </a:t>
            </a:r>
            <a:r>
              <a:rPr lang="fa-IR" sz="2400" i="1" dirty="0" smtClean="0">
                <a:cs typeface="B Titr" panose="00000700000000000000" pitchFamily="2" charset="-78"/>
              </a:rPr>
              <a:t>های </a:t>
            </a:r>
            <a:r>
              <a:rPr lang="fa-IR" sz="2400" i="1" dirty="0">
                <a:cs typeface="B Titr" panose="00000700000000000000" pitchFamily="2" charset="-78"/>
              </a:rPr>
              <a:t>توسعه دهنده</a:t>
            </a:r>
            <a:r>
              <a:rPr lang="en-US" sz="2400" i="1" dirty="0">
                <a:cs typeface="B Titr" panose="00000700000000000000" pitchFamily="2" charset="-78"/>
              </a:rPr>
              <a:t> HIS</a:t>
            </a:r>
            <a:r>
              <a:rPr lang="fa-IR" sz="2400" i="1" dirty="0">
                <a:cs typeface="B Titr" panose="00000700000000000000" pitchFamily="2" charset="-78"/>
              </a:rPr>
              <a:t>    </a:t>
            </a:r>
            <a:endParaRPr lang="en-US" sz="2400" i="1" dirty="0">
              <a:cs typeface="B Titr" panose="000007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6329F9E-72D9-1644-E13F-15D22411DA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933700"/>
            <a:ext cx="8013700" cy="3632200"/>
          </a:xfrm>
        </p:spPr>
      </p:pic>
    </p:spTree>
    <p:extLst>
      <p:ext uri="{BB962C8B-B14F-4D97-AF65-F5344CB8AC3E}">
        <p14:creationId xmlns:p14="http://schemas.microsoft.com/office/powerpoint/2010/main" val="533640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824" y="680225"/>
            <a:ext cx="9288966" cy="1628076"/>
          </a:xfrm>
        </p:spPr>
        <p:txBody>
          <a:bodyPr>
            <a:normAutofit/>
          </a:bodyPr>
          <a:lstStyle/>
          <a:p>
            <a:r>
              <a:rPr lang="fa-IR" sz="2400" dirty="0">
                <a:cs typeface="B Titr" panose="00000700000000000000" pitchFamily="2" charset="-78"/>
              </a:rPr>
              <a:t/>
            </a:r>
            <a:br>
              <a:rPr lang="fa-IR" sz="2400" dirty="0">
                <a:cs typeface="B Titr" panose="00000700000000000000" pitchFamily="2" charset="-78"/>
              </a:rPr>
            </a:br>
            <a:r>
              <a:rPr lang="fa-IR" sz="2400" dirty="0">
                <a:cs typeface="B Titr" panose="00000700000000000000" pitchFamily="2" charset="-78"/>
              </a:rPr>
              <a:t>•  </a:t>
            </a:r>
            <a:r>
              <a:rPr lang="fa-IR" sz="2400" dirty="0" smtClean="0">
                <a:cs typeface="B Titr" panose="00000700000000000000" pitchFamily="2" charset="-78"/>
              </a:rPr>
              <a:t> راه </a:t>
            </a:r>
            <a:r>
              <a:rPr lang="fa-IR" sz="2400" dirty="0">
                <a:cs typeface="B Titr" panose="00000700000000000000" pitchFamily="2" charset="-78"/>
              </a:rPr>
              <a:t>اندازی بستر ارتباطی وایرلس مرکز بهداشت رشتیان </a:t>
            </a:r>
            <a:r>
              <a:rPr lang="fa-IR" sz="2400" dirty="0" smtClean="0">
                <a:cs typeface="B Titr" panose="00000700000000000000" pitchFamily="2" charset="-78"/>
              </a:rPr>
              <a:t/>
            </a:r>
            <a:br>
              <a:rPr lang="fa-IR" sz="2400" dirty="0" smtClean="0">
                <a:cs typeface="B Titr" panose="00000700000000000000" pitchFamily="2" charset="-78"/>
              </a:rPr>
            </a:br>
            <a:r>
              <a:rPr lang="fa-IR" sz="2400" dirty="0">
                <a:cs typeface="B Titr" panose="00000700000000000000" pitchFamily="2" charset="-78"/>
              </a:rPr>
              <a:t/>
            </a:r>
            <a:br>
              <a:rPr lang="fa-IR" sz="2400" dirty="0">
                <a:cs typeface="B Titr" panose="00000700000000000000" pitchFamily="2" charset="-78"/>
              </a:rPr>
            </a:br>
            <a:r>
              <a:rPr lang="fa-IR" sz="2400" dirty="0">
                <a:cs typeface="B Titr" panose="00000700000000000000" pitchFamily="2" charset="-78"/>
              </a:rPr>
              <a:t> • </a:t>
            </a:r>
            <a:r>
              <a:rPr lang="fa-IR" sz="2400" dirty="0" smtClean="0">
                <a:cs typeface="B Titr" panose="00000700000000000000" pitchFamily="2" charset="-78"/>
              </a:rPr>
              <a:t> بررسی </a:t>
            </a:r>
            <a:r>
              <a:rPr lang="fa-IR" sz="2400" dirty="0">
                <a:cs typeface="B Titr" panose="00000700000000000000" pitchFamily="2" charset="-78"/>
              </a:rPr>
              <a:t>زیرساخت شبکه ای آن جهت راه اندازی و افتتاح مرکز </a:t>
            </a:r>
            <a:endParaRPr lang="en-US" sz="2400" dirty="0">
              <a:cs typeface="B Titr" panose="000007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88" y="2631686"/>
            <a:ext cx="5159298" cy="393367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DB5BA1-7635-85EF-378B-DD3FA5D7E50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288" y="2631686"/>
            <a:ext cx="5252223" cy="393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7444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5141" y="892098"/>
            <a:ext cx="8874512" cy="1427356"/>
          </a:xfrm>
        </p:spPr>
        <p:txBody>
          <a:bodyPr>
            <a:normAutofit/>
          </a:bodyPr>
          <a:lstStyle/>
          <a:p>
            <a:r>
              <a:rPr lang="fa-IR" sz="2000" dirty="0">
                <a:cs typeface="B Titr" panose="00000700000000000000" pitchFamily="2" charset="-78"/>
              </a:rPr>
              <a:t>شناسایی فایل های مخرب و باجگیر برروی کلیه سرورهای دیتاسنتر با اجرای نرم افزار افتا </a:t>
            </a:r>
            <a:endParaRPr lang="en-US" sz="2000" dirty="0">
              <a:cs typeface="B Titr" panose="000007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742" y="2798956"/>
            <a:ext cx="5568176" cy="3497340"/>
          </a:xfrm>
        </p:spPr>
      </p:pic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A13F87ED-063D-2587-263C-E707B9E1B0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83" y="2798957"/>
            <a:ext cx="5568175" cy="349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967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FEAE7-BE7C-D084-8885-EFE346C1C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293" y="1206116"/>
            <a:ext cx="11021419" cy="15543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98463" indent="-342900" rtl="1">
              <a:buFont typeface="Arial" panose="020B0604020202020204" pitchFamily="34" charset="0"/>
              <a:buChar char="•"/>
            </a:pPr>
            <a:r>
              <a:rPr lang="fa-IR" sz="2000" dirty="0" smtClean="0">
                <a:cs typeface="B Titr" panose="00000700000000000000" pitchFamily="2" charset="-78"/>
              </a:rPr>
              <a:t>برنامه </a:t>
            </a:r>
            <a:r>
              <a:rPr lang="fa-IR" sz="2000" dirty="0">
                <a:cs typeface="B Titr" panose="00000700000000000000" pitchFamily="2" charset="-78"/>
              </a:rPr>
              <a:t>ریزی، مذاکره و تبادل اطلاعات مستمر با واحدهای تابعه دانشگاه جهت بازنگری و بروزآوری و اعمال اصلاحات مورد نظر و ارسال تأییده کتبی داده های 1402 </a:t>
            </a:r>
            <a:r>
              <a:rPr lang="en-US" sz="2000" dirty="0">
                <a:cs typeface="B Titr" panose="00000700000000000000" pitchFamily="2" charset="-78"/>
              </a:rPr>
              <a:t/>
            </a:r>
            <a:br>
              <a:rPr lang="en-US" sz="2000" dirty="0">
                <a:cs typeface="B Titr" panose="00000700000000000000" pitchFamily="2" charset="-78"/>
              </a:rPr>
            </a:br>
            <a:endParaRPr lang="en-US" sz="2000" dirty="0">
              <a:cs typeface="B Titr" panose="000007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246888" y="2106446"/>
            <a:ext cx="11658600" cy="654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98463" indent="-342900" algn="r" defTabSz="914400" rtl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a-IR" sz="2000" cap="all" dirty="0">
                <a:latin typeface="+mj-lt"/>
                <a:ea typeface="+mj-ea"/>
                <a:cs typeface="B Titr" panose="00000700000000000000" pitchFamily="2" charset="-78"/>
              </a:rPr>
              <a:t>تکمیل اطلاعات درخواستی سازمان مدیریت و برنامه ریزی جهت انتشار در سالنامه آماری استان گیلان در سال</a:t>
            </a:r>
            <a:endParaRPr lang="en-US" sz="2000" cap="all" dirty="0">
              <a:latin typeface="+mj-lt"/>
              <a:ea typeface="+mj-ea"/>
              <a:cs typeface="B Titr" panose="00000700000000000000" pitchFamily="2" charset="-78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374" y="3155795"/>
            <a:ext cx="7365252" cy="3490332"/>
          </a:xfrm>
        </p:spPr>
      </p:pic>
    </p:spTree>
    <p:extLst>
      <p:ext uri="{BB962C8B-B14F-4D97-AF65-F5344CB8AC3E}">
        <p14:creationId xmlns:p14="http://schemas.microsoft.com/office/powerpoint/2010/main" val="3529860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FD3FC-46F4-4618-28EA-713C427B8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2253" y="1059366"/>
            <a:ext cx="9188605" cy="1550019"/>
          </a:xfrm>
        </p:spPr>
        <p:txBody>
          <a:bodyPr>
            <a:normAutofit fontScale="90000"/>
          </a:bodyPr>
          <a:lstStyle/>
          <a:p>
            <a:pPr algn="r" rtl="1"/>
            <a:r>
              <a:rPr lang="fa-IR" sz="2700" dirty="0">
                <a:cs typeface="B Titr" panose="00000700000000000000" pitchFamily="2" charset="-78"/>
              </a:rPr>
              <a:t/>
            </a:r>
            <a:br>
              <a:rPr lang="fa-IR" sz="2700" dirty="0">
                <a:cs typeface="B Titr" panose="00000700000000000000" pitchFamily="2" charset="-78"/>
              </a:rPr>
            </a:br>
            <a:r>
              <a:rPr lang="en-US" sz="2700" dirty="0">
                <a:cs typeface="B Titr" panose="00000700000000000000" pitchFamily="2" charset="-78"/>
              </a:rPr>
              <a:t/>
            </a:r>
            <a:br>
              <a:rPr lang="en-US" sz="2700" dirty="0">
                <a:cs typeface="B Titr" panose="00000700000000000000" pitchFamily="2" charset="-78"/>
              </a:rPr>
            </a:br>
            <a:r>
              <a:rPr lang="en-US" sz="2700" dirty="0">
                <a:cs typeface="B Titr" panose="00000700000000000000" pitchFamily="2" charset="-78"/>
              </a:rPr>
              <a:t>•</a:t>
            </a:r>
            <a:r>
              <a:rPr lang="fa-IR" sz="2700" dirty="0">
                <a:cs typeface="B Titr" panose="00000700000000000000" pitchFamily="2" charset="-78"/>
              </a:rPr>
              <a:t>آماده باش و تهیه شاخص های استراتژیک استان برای سفر وزیر محترم بهداشت</a:t>
            </a:r>
            <a:br>
              <a:rPr lang="fa-IR" sz="2700" dirty="0">
                <a:cs typeface="B Titr" panose="00000700000000000000" pitchFamily="2" charset="-78"/>
              </a:rPr>
            </a:br>
            <a:r>
              <a:rPr lang="fa-IR" sz="2700" dirty="0">
                <a:cs typeface="B Titr" panose="00000700000000000000" pitchFamily="2" charset="-78"/>
              </a:rPr>
              <a:t> </a:t>
            </a:r>
            <a:br>
              <a:rPr lang="fa-IR" sz="2700" dirty="0">
                <a:cs typeface="B Titr" panose="00000700000000000000" pitchFamily="2" charset="-78"/>
              </a:rPr>
            </a:br>
            <a:r>
              <a:rPr lang="fa-IR" sz="2700" dirty="0">
                <a:cs typeface="B Titr" panose="00000700000000000000" pitchFamily="2" charset="-78"/>
              </a:rPr>
              <a:t>• بروز رسانی روزانه شاخص های درداشبورد 800</a:t>
            </a:r>
            <a:r>
              <a:rPr lang="en-US" sz="2700" dirty="0">
                <a:cs typeface="B Titr" panose="00000700000000000000" pitchFamily="2" charset="-78"/>
              </a:rPr>
              <a:t>job </a:t>
            </a:r>
            <a:r>
              <a:rPr lang="fa-IR" sz="2700" dirty="0">
                <a:cs typeface="B Titr" panose="00000700000000000000" pitchFamily="2" charset="-78"/>
              </a:rPr>
              <a:t>در </a:t>
            </a:r>
            <a:r>
              <a:rPr lang="en-US" sz="2700" dirty="0" err="1">
                <a:cs typeface="B Titr" panose="00000700000000000000" pitchFamily="2" charset="-78"/>
              </a:rPr>
              <a:t>sql</a:t>
            </a:r>
            <a:r>
              <a:rPr lang="fa-IR" sz="2700" dirty="0">
                <a:cs typeface="B Titr" panose="00000700000000000000" pitchFamily="2" charset="-78"/>
              </a:rPr>
              <a:t/>
            </a:r>
            <a:br>
              <a:rPr lang="fa-IR" sz="2700" dirty="0">
                <a:cs typeface="B Titr" panose="00000700000000000000" pitchFamily="2" charset="-78"/>
              </a:rPr>
            </a:br>
            <a:r>
              <a:rPr lang="fa-IR" sz="2700" dirty="0">
                <a:cs typeface="B Titr" panose="00000700000000000000" pitchFamily="2" charset="-78"/>
              </a:rPr>
              <a:t/>
            </a:r>
            <a:br>
              <a:rPr lang="fa-IR" sz="2700" dirty="0">
                <a:cs typeface="B Titr" panose="00000700000000000000" pitchFamily="2" charset="-78"/>
              </a:rPr>
            </a:br>
            <a:r>
              <a:rPr lang="fa-IR" sz="2700" dirty="0">
                <a:cs typeface="B Titr" panose="00000700000000000000" pitchFamily="2" charset="-78"/>
              </a:rPr>
              <a:t>• بروز رسانی شاخص مخدر</a:t>
            </a:r>
            <a:r>
              <a:rPr lang="fa-IR" dirty="0"/>
              <a:t/>
            </a:r>
            <a:br>
              <a:rPr lang="fa-IR" dirty="0"/>
            </a:b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980" y="2921620"/>
            <a:ext cx="6590372" cy="3612995"/>
          </a:xfrm>
        </p:spPr>
      </p:pic>
    </p:spTree>
    <p:extLst>
      <p:ext uri="{BB962C8B-B14F-4D97-AF65-F5344CB8AC3E}">
        <p14:creationId xmlns:p14="http://schemas.microsoft.com/office/powerpoint/2010/main" val="10338946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EA5A8-E6A4-E41C-94E3-D02A5A669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700" y="764373"/>
            <a:ext cx="8610600" cy="1293028"/>
          </a:xfrm>
        </p:spPr>
        <p:txBody>
          <a:bodyPr>
            <a:normAutofit fontScale="90000"/>
          </a:bodyPr>
          <a:lstStyle/>
          <a:p>
            <a:r>
              <a:rPr lang="fa-IR" sz="2400" dirty="0">
                <a:cs typeface="B Titr" panose="00000700000000000000" pitchFamily="2" charset="-78"/>
              </a:rPr>
              <a:t/>
            </a:r>
            <a:br>
              <a:rPr lang="fa-IR" sz="2400" dirty="0">
                <a:cs typeface="B Titr" panose="00000700000000000000" pitchFamily="2" charset="-78"/>
              </a:rPr>
            </a:br>
            <a:r>
              <a:rPr lang="fa-IR" sz="2400" dirty="0">
                <a:cs typeface="B Titr" panose="00000700000000000000" pitchFamily="2" charset="-78"/>
              </a:rPr>
              <a:t>• بروز رسانی سامانه مدیریت اطلاعات پرونده های عمرانی </a:t>
            </a:r>
            <a:br>
              <a:rPr lang="fa-IR" sz="2400" dirty="0">
                <a:cs typeface="B Titr" panose="00000700000000000000" pitchFamily="2" charset="-78"/>
              </a:rPr>
            </a:br>
            <a:r>
              <a:rPr lang="fa-IR" sz="2400" dirty="0">
                <a:cs typeface="B Titr" panose="00000700000000000000" pitchFamily="2" charset="-78"/>
              </a:rPr>
              <a:t/>
            </a:r>
            <a:br>
              <a:rPr lang="fa-IR" sz="2400" dirty="0">
                <a:cs typeface="B Titr" panose="00000700000000000000" pitchFamily="2" charset="-78"/>
              </a:rPr>
            </a:br>
            <a:r>
              <a:rPr lang="fa-IR" sz="2400" dirty="0">
                <a:cs typeface="B Titr" panose="00000700000000000000" pitchFamily="2" charset="-78"/>
              </a:rPr>
              <a:t>• طراحی داشبورد سامانه عملکرد آموزشی</a:t>
            </a:r>
            <a:endParaRPr lang="en-US" sz="2400" dirty="0">
              <a:cs typeface="B Titr" panose="000007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539953-C718-590E-8205-6534BCAF30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596" y="2854712"/>
            <a:ext cx="6701882" cy="3363526"/>
          </a:xfrm>
        </p:spPr>
      </p:pic>
    </p:spTree>
    <p:extLst>
      <p:ext uri="{BB962C8B-B14F-4D97-AF65-F5344CB8AC3E}">
        <p14:creationId xmlns:p14="http://schemas.microsoft.com/office/powerpoint/2010/main" val="1342054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88A68-377F-8B2B-CC88-3C6CB16BE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2800" dirty="0">
                <a:cs typeface="B Titr" panose="00000700000000000000" pitchFamily="2" charset="-78"/>
              </a:rPr>
              <a:t>ضرورت یکپارچه سازی اطلاعات سامانه های معاونت آموزشی </a:t>
            </a:r>
            <a:endParaRPr lang="en-US" sz="2800" dirty="0">
              <a:cs typeface="B Titr" panose="00000700000000000000" pitchFamily="2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391CB8-550D-FBB3-2D17-7C68BDECAE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0" y="2205990"/>
            <a:ext cx="715518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022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A72AB-F22F-984F-27B8-39764504D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8371" y="1115121"/>
            <a:ext cx="9487829" cy="1271239"/>
          </a:xfrm>
        </p:spPr>
        <p:txBody>
          <a:bodyPr>
            <a:normAutofit/>
          </a:bodyPr>
          <a:lstStyle/>
          <a:p>
            <a:pPr rtl="1"/>
            <a:r>
              <a:rPr lang="fa-IR" sz="2800" dirty="0">
                <a:cs typeface="B Titr" panose="00000700000000000000" pitchFamily="2" charset="-78"/>
              </a:rPr>
              <a:t>بازدید مدیرآمار و فناوری اطلاعات  از کلینیک تخصصی و فوق تخصصی بعثت به منظور اجرای فرایند نسخه نویسی الکترونیک در بستر </a:t>
            </a:r>
            <a:r>
              <a:rPr lang="en-US" sz="2800" dirty="0">
                <a:cs typeface="B Titr" panose="00000700000000000000" pitchFamily="2" charset="-78"/>
              </a:rPr>
              <a:t>HIS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C8DB4D-3E50-EA6A-CEF1-8966E3EA00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00" y="2590800"/>
            <a:ext cx="5422900" cy="39116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F7F0AC-A364-A1B9-590C-4EC4EF84F0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90800"/>
            <a:ext cx="5638800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05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117F7-B2F3-37B1-97CA-5612DE86A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48" y="1250696"/>
            <a:ext cx="11376251" cy="1549400"/>
          </a:xfrm>
        </p:spPr>
        <p:txBody>
          <a:bodyPr>
            <a:normAutofit/>
          </a:bodyPr>
          <a:lstStyle/>
          <a:p>
            <a:pPr rtl="1"/>
            <a:r>
              <a:rPr lang="fa-IR" sz="2400" dirty="0">
                <a:cs typeface="B Titr" panose="00000700000000000000" pitchFamily="2" charset="-78"/>
              </a:rPr>
              <a:t>• راه اندازی و ارتقاء زیرساخت شبکه ای بیمارستان غدیر سیاهکل به فیبر نوری و انجام تنظیمات تانلینگ</a:t>
            </a:r>
            <a:br>
              <a:rPr lang="fa-IR" sz="2400" dirty="0">
                <a:cs typeface="B Titr" panose="00000700000000000000" pitchFamily="2" charset="-78"/>
              </a:rPr>
            </a:br>
            <a:r>
              <a:rPr lang="fa-IR" sz="2400" dirty="0">
                <a:cs typeface="B Titr" panose="00000700000000000000" pitchFamily="2" charset="-78"/>
              </a:rPr>
              <a:t/>
            </a:r>
            <a:br>
              <a:rPr lang="fa-IR" sz="2400" dirty="0">
                <a:cs typeface="B Titr" panose="00000700000000000000" pitchFamily="2" charset="-78"/>
              </a:rPr>
            </a:br>
            <a:r>
              <a:rPr lang="fa-IR" sz="2400" dirty="0">
                <a:cs typeface="B Titr" panose="00000700000000000000" pitchFamily="2" charset="-78"/>
              </a:rPr>
              <a:t>• ارتقاء سرورفیزیکی و راه اندازی سرور مجازی بیمارستان غدیر سیاهکل و بررسی استانداردهای اتاق سرور </a:t>
            </a:r>
            <a:endParaRPr lang="en-US" sz="2400" dirty="0">
              <a:cs typeface="B Titr" panose="000007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1D261E-1C1A-ECB1-F028-4D263FF27D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438" y="3278458"/>
            <a:ext cx="5386040" cy="3287441"/>
          </a:xfr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E2555757-1D39-4763-4DC4-DCA4C1B101B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39" y="3278458"/>
            <a:ext cx="5304262" cy="328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496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02710-4ED3-4281-133E-81D31793D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4195" y="927099"/>
            <a:ext cx="9722005" cy="1257301"/>
          </a:xfrm>
        </p:spPr>
        <p:txBody>
          <a:bodyPr>
            <a:normAutofit/>
          </a:bodyPr>
          <a:lstStyle/>
          <a:p>
            <a:r>
              <a:rPr lang="fa-IR" sz="2400" dirty="0">
                <a:cs typeface="B Titr" panose="00000700000000000000" pitchFamily="2" charset="-78"/>
              </a:rPr>
              <a:t>دیدار مدیرآمار و فناوری اطلاعات با کارشناسان فناوری اطلاعات مراکز آموزشی درمانی، بیمارستانها و کلینیک های فوق تخصصی مرکز استان</a:t>
            </a:r>
            <a:endParaRPr lang="en-US" sz="2400" dirty="0">
              <a:cs typeface="B Titr" panose="00000700000000000000" pitchFamily="2" charset="-78"/>
            </a:endParaRPr>
          </a:p>
        </p:txBody>
      </p:sp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D0EB278E-FD0D-7463-0F60-DE3AC1CD14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1" y="2476500"/>
            <a:ext cx="3898899" cy="3741738"/>
          </a:xfr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1EA74C7-8DB5-7A01-1F17-3F1BEE215A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202" y="2476500"/>
            <a:ext cx="3898899" cy="374173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0D69A8E-6335-B253-61A1-6FD86C1A8D8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701" y="2476499"/>
            <a:ext cx="3670299" cy="374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97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6C388-79BE-D3D8-36E2-CC1511C5A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/>
            <a:r>
              <a:rPr lang="fa-IR" sz="2400" dirty="0">
                <a:cs typeface="B Titr" panose="00000700000000000000" pitchFamily="2" charset="-78"/>
              </a:rPr>
              <a:t>برگزاری کارگاه آموزشی با موضوع آشنایی با فرایند نسخه نویسی در بستر </a:t>
            </a:r>
            <a:r>
              <a:rPr lang="en-US" sz="2400" dirty="0">
                <a:cs typeface="B Titr" panose="00000700000000000000" pitchFamily="2" charset="-78"/>
              </a:rPr>
              <a:t>HIS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C5E1B9-D6EB-558D-D1C4-7002080075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1" y="2193925"/>
            <a:ext cx="5295900" cy="402431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2F8EEB-B4FA-2A51-425D-7B9DC44550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700" y="2193925"/>
            <a:ext cx="5803900" cy="402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121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22C2E-BE34-1544-ABCE-FD903DBA2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8868" y="482600"/>
            <a:ext cx="9967332" cy="2438400"/>
          </a:xfrm>
        </p:spPr>
        <p:txBody>
          <a:bodyPr>
            <a:noAutofit/>
          </a:bodyPr>
          <a:lstStyle/>
          <a:p>
            <a:pPr rtl="1"/>
            <a:r>
              <a:rPr lang="en-US" sz="2000" dirty="0">
                <a:cs typeface="B Titr" panose="00000700000000000000" pitchFamily="2" charset="-78"/>
              </a:rPr>
              <a:t/>
            </a:r>
            <a:br>
              <a:rPr lang="en-US" sz="2000" dirty="0">
                <a:cs typeface="B Titr" panose="00000700000000000000" pitchFamily="2" charset="-78"/>
              </a:rPr>
            </a:br>
            <a:r>
              <a:rPr lang="fa-IR" sz="2000" dirty="0">
                <a:cs typeface="B Titr" panose="00000700000000000000" pitchFamily="2" charset="-78"/>
              </a:rPr>
              <a:t> </a:t>
            </a:r>
            <a:r>
              <a:rPr lang="en-US" sz="2000" dirty="0">
                <a:cs typeface="B Titr" panose="00000700000000000000" pitchFamily="2" charset="-78"/>
              </a:rPr>
              <a:t>•</a:t>
            </a:r>
            <a:r>
              <a:rPr lang="fa-IR" sz="2000" dirty="0">
                <a:cs typeface="B Titr" panose="00000700000000000000" pitchFamily="2" charset="-78"/>
              </a:rPr>
              <a:t> راه اندازی نسخه نویسی  در مرکز آموزشی درمانی 17 شهریور بر بستر </a:t>
            </a:r>
            <a:r>
              <a:rPr lang="en-US" sz="2000" dirty="0">
                <a:cs typeface="B Titr" panose="00000700000000000000" pitchFamily="2" charset="-78"/>
              </a:rPr>
              <a:t>HIS</a:t>
            </a:r>
            <a:br>
              <a:rPr lang="en-US" sz="2000" dirty="0">
                <a:cs typeface="B Titr" panose="00000700000000000000" pitchFamily="2" charset="-78"/>
              </a:rPr>
            </a:br>
            <a:r>
              <a:rPr lang="fa-IR" sz="2000" dirty="0">
                <a:cs typeface="B Titr" panose="00000700000000000000" pitchFamily="2" charset="-78"/>
              </a:rPr>
              <a:t/>
            </a:r>
            <a:br>
              <a:rPr lang="fa-IR" sz="2000" dirty="0">
                <a:cs typeface="B Titr" panose="00000700000000000000" pitchFamily="2" charset="-78"/>
              </a:rPr>
            </a:br>
            <a:r>
              <a:rPr lang="fa-IR" sz="2000" dirty="0">
                <a:cs typeface="B Titr" panose="00000700000000000000" pitchFamily="2" charset="-78"/>
              </a:rPr>
              <a:t>•</a:t>
            </a:r>
            <a:r>
              <a:rPr lang="en-US" sz="2000" dirty="0">
                <a:cs typeface="B Titr" panose="00000700000000000000" pitchFamily="2" charset="-78"/>
              </a:rPr>
              <a:t> </a:t>
            </a:r>
            <a:r>
              <a:rPr lang="fa-IR" sz="2000" dirty="0">
                <a:cs typeface="B Titr" panose="00000700000000000000" pitchFamily="2" charset="-78"/>
              </a:rPr>
              <a:t> صدور مکاتبه </a:t>
            </a:r>
            <a:r>
              <a:rPr lang="fa-IR" sz="2000" dirty="0" smtClean="0">
                <a:cs typeface="B Titr" panose="00000700000000000000" pitchFamily="2" charset="-78"/>
              </a:rPr>
              <a:t>تمدید </a:t>
            </a:r>
            <a:r>
              <a:rPr lang="fa-IR" sz="2000" dirty="0">
                <a:cs typeface="B Titr" panose="00000700000000000000" pitchFamily="2" charset="-78"/>
              </a:rPr>
              <a:t>گواهینامه های مطابقت با استانداردهای پرونده الکترونیک سلامت سامانه های </a:t>
            </a:r>
            <a:r>
              <a:rPr lang="en-US" sz="2000" dirty="0">
                <a:cs typeface="B Titr" panose="00000700000000000000" pitchFamily="2" charset="-78"/>
              </a:rPr>
              <a:t>HIS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C09E93F-2BC4-136B-ACEC-6F9E8F0FFD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615" y="3213100"/>
            <a:ext cx="4742984" cy="334010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816C81-D64B-6E21-D1AE-A877091187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2921000"/>
            <a:ext cx="5905501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190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93F9C-64A8-73FF-FA19-14DF62333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1905000"/>
            <a:ext cx="8750300" cy="152400"/>
          </a:xfrm>
        </p:spPr>
        <p:txBody>
          <a:bodyPr>
            <a:normAutofit fontScale="90000"/>
          </a:bodyPr>
          <a:lstStyle/>
          <a:p>
            <a:pPr rtl="1"/>
            <a:r>
              <a:rPr lang="fa-IR" sz="2200" dirty="0">
                <a:cs typeface="B Titr" panose="00000700000000000000" pitchFamily="2" charset="-78"/>
              </a:rPr>
              <a:t>•  تبادل موفق پرونده های کاشت حلزون بیمه سلامت </a:t>
            </a:r>
            <a:r>
              <a:rPr lang="en-US" sz="2200" dirty="0">
                <a:cs typeface="B Titr" panose="00000700000000000000" pitchFamily="2" charset="-78"/>
              </a:rPr>
              <a:t/>
            </a:r>
            <a:br>
              <a:rPr lang="en-US" sz="2200" dirty="0">
                <a:cs typeface="B Titr" panose="00000700000000000000" pitchFamily="2" charset="-78"/>
              </a:rPr>
            </a:br>
            <a:r>
              <a:rPr lang="fa-IR" sz="2200" dirty="0">
                <a:cs typeface="B Titr" panose="00000700000000000000" pitchFamily="2" charset="-78"/>
              </a:rPr>
              <a:t/>
            </a:r>
            <a:br>
              <a:rPr lang="fa-IR" sz="2200" dirty="0">
                <a:cs typeface="B Titr" panose="00000700000000000000" pitchFamily="2" charset="-78"/>
              </a:rPr>
            </a:br>
            <a:r>
              <a:rPr lang="fa-IR" sz="2200" dirty="0">
                <a:cs typeface="B Titr" panose="00000700000000000000" pitchFamily="2" charset="-78"/>
              </a:rPr>
              <a:t>•  ابلاغ بازنگری سند فنی کارانه پزشکان و درآمد</a:t>
            </a:r>
            <a:r>
              <a:rPr lang="en-US" sz="2200" dirty="0">
                <a:cs typeface="B Titr" panose="00000700000000000000" pitchFamily="2" charset="-78"/>
              </a:rPr>
              <a:t> </a:t>
            </a:r>
            <a:r>
              <a:rPr lang="fa-IR" sz="2200" dirty="0">
                <a:cs typeface="B Titr" panose="00000700000000000000" pitchFamily="2" charset="-78"/>
              </a:rPr>
              <a:t>بیمارستان با محوریت اعمال جراحی پیوند </a:t>
            </a:r>
            <a:r>
              <a:rPr lang="en-US" sz="2200" dirty="0">
                <a:cs typeface="B Titr" panose="00000700000000000000" pitchFamily="2" charset="-78"/>
              </a:rPr>
              <a:t> </a:t>
            </a:r>
            <a:br>
              <a:rPr lang="en-US" sz="2200" dirty="0">
                <a:cs typeface="B Titr" panose="00000700000000000000" pitchFamily="2" charset="-78"/>
              </a:rPr>
            </a:br>
            <a:r>
              <a:rPr lang="fa-IR" sz="2200" dirty="0">
                <a:cs typeface="B Titr" panose="00000700000000000000" pitchFamily="2" charset="-78"/>
              </a:rPr>
              <a:t/>
            </a:r>
            <a:br>
              <a:rPr lang="fa-IR" sz="2200" dirty="0">
                <a:cs typeface="B Titr" panose="00000700000000000000" pitchFamily="2" charset="-78"/>
              </a:rPr>
            </a:br>
            <a:r>
              <a:rPr lang="fa-IR" sz="2200" dirty="0">
                <a:cs typeface="B Titr" panose="00000700000000000000" pitchFamily="2" charset="-78"/>
              </a:rPr>
              <a:t>•  ابلاغ بازنگری سند سرویس های برخط و مدیریت تخت </a:t>
            </a:r>
            <a:r>
              <a:rPr lang="fa-IR" dirty="0"/>
              <a:t/>
            </a:r>
            <a:br>
              <a:rPr lang="fa-IR" dirty="0"/>
            </a:b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8289F5-D45D-DD3A-40A9-68D19894B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3429000"/>
            <a:ext cx="10680700" cy="2789685"/>
          </a:xfrm>
        </p:spPr>
        <p:txBody>
          <a:bodyPr/>
          <a:lstStyle/>
          <a:p>
            <a:pPr marL="0" indent="0" algn="r" rtl="1">
              <a:buNone/>
            </a:pPr>
            <a:r>
              <a:rPr lang="en-US" dirty="0"/>
              <a:t>     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E4B698-1786-210C-140A-C266D3A3D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312" y="3327400"/>
            <a:ext cx="4816088" cy="28912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45" y="3133493"/>
            <a:ext cx="5620214" cy="308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356032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1013</TotalTime>
  <Words>391</Words>
  <Application>Microsoft Office PowerPoint</Application>
  <PresentationFormat>Widescreen</PresentationFormat>
  <Paragraphs>33</Paragraphs>
  <Slides>25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B Titr</vt:lpstr>
      <vt:lpstr>Calibri</vt:lpstr>
      <vt:lpstr>Century Gothic</vt:lpstr>
      <vt:lpstr>IranNastaliq</vt:lpstr>
      <vt:lpstr>Times New Roman</vt:lpstr>
      <vt:lpstr>Vapor Trail</vt:lpstr>
      <vt:lpstr>عملکرد مدیریت آمار و فناوری اطلاعات  خرداد 1403</vt:lpstr>
      <vt:lpstr>مدیریت و برنامه ریزی های لازم نحوه دسترسی از راه دور مراکز جهت آیین افتتاح همزمان 20پروژه سلامت محور دانشگاه با حضور وزیر محترم بهداشت </vt:lpstr>
      <vt:lpstr>ضرورت یکپارچه سازی اطلاعات سامانه های معاونت آموزشی </vt:lpstr>
      <vt:lpstr>بازدید مدیرآمار و فناوری اطلاعات  از کلینیک تخصصی و فوق تخصصی بعثت به منظور اجرای فرایند نسخه نویسی الکترونیک در بستر HIS</vt:lpstr>
      <vt:lpstr>• راه اندازی و ارتقاء زیرساخت شبکه ای بیمارستان غدیر سیاهکل به فیبر نوری و انجام تنظیمات تانلینگ  • ارتقاء سرورفیزیکی و راه اندازی سرور مجازی بیمارستان غدیر سیاهکل و بررسی استانداردهای اتاق سرور </vt:lpstr>
      <vt:lpstr>دیدار مدیرآمار و فناوری اطلاعات با کارشناسان فناوری اطلاعات مراکز آموزشی درمانی، بیمارستانها و کلینیک های فوق تخصصی مرکز استان</vt:lpstr>
      <vt:lpstr>برگزاری کارگاه آموزشی با موضوع آشنایی با فرایند نسخه نویسی در بستر HIS</vt:lpstr>
      <vt:lpstr>  • راه اندازی نسخه نویسی  در مرکز آموزشی درمانی 17 شهریور بر بستر HIS  •  صدور مکاتبه تمدید گواهینامه های مطابقت با استانداردهای پرونده الکترونیک سلامت سامانه های HIS</vt:lpstr>
      <vt:lpstr>•  تبادل موفق پرونده های کاشت حلزون بیمه سلامت   •  ابلاغ بازنگری سند فنی کارانه پزشکان و درآمد بیمارستان با محوریت اعمال جراحی پیوند    •  ابلاغ بازنگری سند سرویس های برخط و مدیریت تخت   </vt:lpstr>
      <vt:lpstr>•  پیگیری راه اندازی  ماژول  smart watch درمراکز برخوردار از پکس   •  اختصاص پنل پیامکی مجزا جهت اطلاع رسانی در سامانه های نوبت دهی و پکس   •  ایجاد دسترسی های لازم برای پزشکان جهت ریپورت نویسی و رویت تصاویر بالینی  بیماران</vt:lpstr>
      <vt:lpstr>پیاده سازی پروژه پرونده الکترونیک سلامت در بخشهای اورولوژی و نورولوژی مراکزآموزشی درمانی رازی و پورسینا </vt:lpstr>
      <vt:lpstr>اعمال تنظیمات امنیتی سامانه LMS جهت بهره برداری دانشجویان و اعضاء هیأت علمی دانشگاه از طریق خارج از شبکه داخلی </vt:lpstr>
      <vt:lpstr>  • تحقق برنامه ریزی های مدیریت آمار و فناوری اطلاعات  با پیگیری مؤثر اهداف مشخص شده   •   کنترل مکاتبات حوزه فناوری اطلاعات</vt:lpstr>
      <vt:lpstr>افزایش منابع سخت افزاری سرورهای سامانه آزمایشگاه های مراکز بهداشتی درمانی استان جهت رفع کندی سامانه مذکور</vt:lpstr>
      <vt:lpstr>بازدید از بیمارستان 400 تختخوابی سایت لاکان با حضور معاون محترم  وزیر راه و شهرسازی و ریاست محترم دانشگاه به منظور ارتقاء زیرساخت شبکه و بکبن اصلی ارتباطی آن به فیبر</vt:lpstr>
      <vt:lpstr>       بررسی دوره ای اتاق UPS  دیتا سنتر دانشگاه و تعویض باطری های معیوب   </vt:lpstr>
      <vt:lpstr>نصب آنتن و راه اندازی اینترنت پشتیبان جهت پایداری سامانه های دانشگاه درصورت قطعی اینترنت اصلی  </vt:lpstr>
      <vt:lpstr>پیگیری تمدید قرارداد سرویس B-RAS (شبکه خصوصی مخابراتی دانشگاه) جهت مراکز بهداشتی و درمانی در سراسر استان </vt:lpstr>
      <vt:lpstr>برگزاری کارگاه آموزشی نحوه اجرای نرم افزار افتا جهت شناسایی فایل های مخرب و باجگیر ویژه کارشناسان فناوری اطلاعات مراکز درمانی و بیمارستان های استان   </vt:lpstr>
      <vt:lpstr>نظارت بر پیاده سازی و اعمال دستورالعمل های حوزه نرم افزار توسط شرکت های توسعه دهنده HIS    </vt:lpstr>
      <vt:lpstr> •   راه اندازی بستر ارتباطی وایرلس مرکز بهداشت رشتیان    •  بررسی زیرساخت شبکه ای آن جهت راه اندازی و افتتاح مرکز </vt:lpstr>
      <vt:lpstr>شناسایی فایل های مخرب و باجگیر برروی کلیه سرورهای دیتاسنتر با اجرای نرم افزار افتا </vt:lpstr>
      <vt:lpstr>برنامه ریزی، مذاکره و تبادل اطلاعات مستمر با واحدهای تابعه دانشگاه جهت بازنگری و بروزآوری و اعمال اصلاحات مورد نظر و ارسال تأییده کتبی داده های 1402  </vt:lpstr>
      <vt:lpstr>  •آماده باش و تهیه شاخص های استراتژیک استان برای سفر وزیر محترم بهداشت   • بروز رسانی روزانه شاخص های درداشبورد 800job در sql  • بروز رسانی شاخص مخدر </vt:lpstr>
      <vt:lpstr> • بروز رسانی سامانه مدیریت اطلاعات پرونده های عمرانی   • طراحی داشبورد سامانه عملکرد آموزشی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عملکرد مدیریت آمار و فناوری اطلاعات  خرداد 1403</dc:title>
  <dc:creator>فرشته آزادفر</dc:creator>
  <cp:lastModifiedBy>فرشته آزادفر</cp:lastModifiedBy>
  <cp:revision>143</cp:revision>
  <cp:lastPrinted>2024-08-17T21:09:05Z</cp:lastPrinted>
  <dcterms:created xsi:type="dcterms:W3CDTF">2024-07-08T20:06:11Z</dcterms:created>
  <dcterms:modified xsi:type="dcterms:W3CDTF">2024-08-20T03:17:42Z</dcterms:modified>
</cp:coreProperties>
</file>